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 autoAdjust="0"/>
  </p:normalViewPr>
  <p:slideViewPr>
    <p:cSldViewPr snapToGrid="0">
      <p:cViewPr varScale="1">
        <p:scale>
          <a:sx n="159" d="100"/>
          <a:sy n="159" d="100"/>
        </p:scale>
        <p:origin x="150" y="186"/>
      </p:cViewPr>
      <p:guideLst>
        <p:guide orient="horz" pos="89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25" d="100"/>
          <a:sy n="125" d="100"/>
        </p:scale>
        <p:origin x="40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0A5731-2A47-4519-8C1F-D57241F0C0D2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003248-E52F-488C-A1F1-62C0A9AEDE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870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003248-E52F-488C-A1F1-62C0A9AEDEC8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0838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9920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9568"/>
          </a:xfrm>
        </p:spPr>
        <p:txBody>
          <a:bodyPr anchor="t">
            <a:normAutofit/>
          </a:bodyPr>
          <a:lstStyle>
            <a:lvl1pPr>
              <a:defRPr sz="32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838200" y="947819"/>
            <a:ext cx="105156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80076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162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714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634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671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3243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58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595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92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2161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E8C3B-20B0-44B1-B677-86C72B540869}" type="datetimeFigureOut">
              <a:rPr lang="ko-KR" altLang="en-US" smtClean="0"/>
              <a:t>2021-01-10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9DD6B-98A2-4D16-AFA1-5403BB68BD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152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02084"/>
          </a:xfrm>
        </p:spPr>
        <p:txBody>
          <a:bodyPr>
            <a:normAutofit/>
          </a:bodyPr>
          <a:lstStyle/>
          <a:p>
            <a:r>
              <a:rPr lang="ko-KR" altLang="en-US" sz="4800" b="1" dirty="0" err="1" smtClean="0"/>
              <a:t>유엔사</a:t>
            </a:r>
            <a:r>
              <a:rPr lang="ko-KR" altLang="en-US" sz="4800" b="1" dirty="0" smtClean="0"/>
              <a:t> 지위의 현황과 쟁점</a:t>
            </a:r>
            <a:endParaRPr lang="ko-KR" altLang="en-US" sz="48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2821128"/>
            <a:ext cx="9144000" cy="1655762"/>
          </a:xfrm>
        </p:spPr>
        <p:txBody>
          <a:bodyPr>
            <a:normAutofit/>
          </a:bodyPr>
          <a:lstStyle/>
          <a:p>
            <a:endParaRPr lang="en-US" altLang="ko-KR" sz="2000" dirty="0" smtClean="0"/>
          </a:p>
          <a:p>
            <a:r>
              <a:rPr lang="ko-KR" altLang="en-US" sz="2000" dirty="0" smtClean="0">
                <a:solidFill>
                  <a:schemeClr val="accent5"/>
                </a:solidFill>
              </a:rPr>
              <a:t>유엔사의 </a:t>
            </a:r>
            <a:r>
              <a:rPr lang="ko-KR" altLang="en-US" sz="2000" dirty="0" smtClean="0">
                <a:solidFill>
                  <a:schemeClr val="accent5"/>
                </a:solidFill>
              </a:rPr>
              <a:t>법적 지위는 없다</a:t>
            </a:r>
            <a:r>
              <a:rPr lang="en-US" altLang="ko-KR" sz="2000" dirty="0" smtClean="0">
                <a:solidFill>
                  <a:schemeClr val="accent5"/>
                </a:solidFill>
              </a:rPr>
              <a:t>.</a:t>
            </a:r>
          </a:p>
          <a:p>
            <a:r>
              <a:rPr lang="ko-KR" altLang="en-US" sz="2000" dirty="0" smtClean="0">
                <a:solidFill>
                  <a:schemeClr val="accent5"/>
                </a:solidFill>
              </a:rPr>
              <a:t>한국에 정전협정의 법적 지위는 없다</a:t>
            </a:r>
            <a:r>
              <a:rPr lang="en-US" altLang="ko-KR" sz="2000" dirty="0" smtClean="0">
                <a:solidFill>
                  <a:schemeClr val="accent5"/>
                </a:solidFill>
              </a:rPr>
              <a:t>.</a:t>
            </a:r>
            <a:endParaRPr lang="ko-KR" altLang="en-US" sz="2000" dirty="0">
              <a:solidFill>
                <a:schemeClr val="accent5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33799" y="4673571"/>
            <a:ext cx="13244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사진가 이시우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63782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 smtClean="0">
                <a:solidFill>
                  <a:schemeClr val="accent5"/>
                </a:solidFill>
              </a:rPr>
              <a:t>(1) </a:t>
            </a:r>
            <a:r>
              <a:rPr lang="ko-KR" altLang="en-US" dirty="0" err="1" smtClean="0">
                <a:solidFill>
                  <a:schemeClr val="accent5"/>
                </a:solidFill>
              </a:rPr>
              <a:t>유엔사</a:t>
            </a:r>
            <a:r>
              <a:rPr lang="ko-KR" altLang="en-US" dirty="0" smtClean="0">
                <a:solidFill>
                  <a:schemeClr val="accent5"/>
                </a:solidFill>
              </a:rPr>
              <a:t> </a:t>
            </a:r>
            <a:r>
              <a:rPr lang="ko-KR" altLang="en-US" dirty="0" err="1" smtClean="0">
                <a:solidFill>
                  <a:schemeClr val="accent5"/>
                </a:solidFill>
              </a:rPr>
              <a:t>법적지위의</a:t>
            </a:r>
            <a:r>
              <a:rPr lang="ko-KR" altLang="en-US" dirty="0" smtClean="0">
                <a:solidFill>
                  <a:schemeClr val="accent5"/>
                </a:solidFill>
              </a:rPr>
              <a:t> </a:t>
            </a:r>
            <a:r>
              <a:rPr lang="ko-KR" altLang="en-US" dirty="0" err="1" smtClean="0">
                <a:solidFill>
                  <a:schemeClr val="accent5"/>
                </a:solidFill>
              </a:rPr>
              <a:t>부존재</a:t>
            </a:r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41287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ko-KR" b="1" dirty="0" smtClean="0">
                <a:solidFill>
                  <a:schemeClr val="accent1"/>
                </a:solidFill>
              </a:rPr>
              <a:t>1) </a:t>
            </a:r>
            <a:r>
              <a:rPr lang="ko-KR" altLang="en-US" b="1" dirty="0" smtClean="0">
                <a:solidFill>
                  <a:schemeClr val="accent1"/>
                </a:solidFill>
              </a:rPr>
              <a:t>유엔기구로서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유엔사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법적지위의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부존재</a:t>
            </a:r>
            <a:endParaRPr lang="en-US" altLang="ko-KR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altLang="ko-KR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b="1" dirty="0" smtClean="0">
                <a:solidFill>
                  <a:schemeClr val="accent1"/>
                </a:solidFill>
              </a:rPr>
              <a:t>2) </a:t>
            </a:r>
            <a:r>
              <a:rPr lang="ko-KR" altLang="en-US" b="1" dirty="0" smtClean="0">
                <a:solidFill>
                  <a:schemeClr val="accent1"/>
                </a:solidFill>
              </a:rPr>
              <a:t>미국통합사령부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법적지위의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부존재</a:t>
            </a:r>
            <a:endParaRPr lang="en-US" altLang="ko-KR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altLang="ko-KR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b="1" dirty="0" smtClean="0">
                <a:solidFill>
                  <a:schemeClr val="accent1"/>
                </a:solidFill>
              </a:rPr>
              <a:t>3) 38</a:t>
            </a:r>
            <a:r>
              <a:rPr lang="ko-KR" altLang="en-US" b="1" dirty="0" smtClean="0">
                <a:solidFill>
                  <a:schemeClr val="accent1"/>
                </a:solidFill>
              </a:rPr>
              <a:t>선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이북점령자로서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유엔사지위의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부존재</a:t>
            </a:r>
            <a:endParaRPr lang="en-US" altLang="ko-KR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altLang="ko-KR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b="1" dirty="0" smtClean="0">
                <a:solidFill>
                  <a:schemeClr val="accent1"/>
                </a:solidFill>
              </a:rPr>
              <a:t>4)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주일유엔사후방사령부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법적지위의</a:t>
            </a:r>
            <a:r>
              <a:rPr lang="ko-KR" altLang="en-US" b="1" dirty="0" smtClean="0">
                <a:solidFill>
                  <a:schemeClr val="accent1"/>
                </a:solidFill>
              </a:rPr>
              <a:t>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부존재</a:t>
            </a:r>
            <a:endParaRPr lang="ko-KR" altLang="en-US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8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1) </a:t>
            </a:r>
            <a:r>
              <a:rPr lang="ko-KR" altLang="en-US" b="1" dirty="0" smtClean="0"/>
              <a:t>유엔기구로서 </a:t>
            </a:r>
            <a:r>
              <a:rPr lang="ko-KR" altLang="en-US" b="1" dirty="0" err="1" smtClean="0"/>
              <a:t>유엔사지위의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부존재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48752" y="1412875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ko-KR" b="1" dirty="0" smtClean="0"/>
              <a:t>1. </a:t>
            </a:r>
            <a:r>
              <a:rPr lang="ko-KR" altLang="en-US" b="1" dirty="0" smtClean="0"/>
              <a:t>유엔군사강제조치의 </a:t>
            </a:r>
            <a:r>
              <a:rPr lang="ko-KR" altLang="en-US" b="1" dirty="0" err="1" smtClean="0"/>
              <a:t>부존재</a:t>
            </a:r>
            <a:r>
              <a:rPr lang="en-US" altLang="ko-KR" b="1" dirty="0" smtClean="0"/>
              <a:t> </a:t>
            </a:r>
          </a:p>
          <a:p>
            <a:pPr marL="0" indent="0">
              <a:buNone/>
            </a:pPr>
            <a:r>
              <a:rPr lang="ko-KR" altLang="en-US" dirty="0" smtClean="0"/>
              <a:t>   권고와 조치</a:t>
            </a:r>
            <a:endParaRPr lang="en-US" altLang="ko-KR" dirty="0" smtClean="0"/>
          </a:p>
          <a:p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 smtClean="0"/>
              <a:t>2. </a:t>
            </a:r>
            <a:r>
              <a:rPr lang="ko-KR" altLang="en-US" b="1" dirty="0" err="1" smtClean="0"/>
              <a:t>유엔사</a:t>
            </a:r>
            <a:r>
              <a:rPr lang="ko-KR" altLang="en-US" b="1" dirty="0" smtClean="0"/>
              <a:t> 명칭의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미국통합사령부</a:t>
            </a:r>
            <a:endParaRPr lang="en-US" altLang="ko-KR" dirty="0" smtClean="0"/>
          </a:p>
          <a:p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 smtClean="0"/>
              <a:t>3. </a:t>
            </a:r>
            <a:r>
              <a:rPr lang="ko-KR" altLang="en-US" b="1" dirty="0" smtClean="0"/>
              <a:t>유엔깃발사용승인의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err="1" smtClean="0"/>
              <a:t>유엔깃발법</a:t>
            </a:r>
            <a:r>
              <a:rPr lang="ko-KR" altLang="en-US" dirty="0" smtClean="0"/>
              <a:t> 위반</a:t>
            </a:r>
            <a:endParaRPr lang="en-US" altLang="ko-KR" dirty="0" smtClean="0"/>
          </a:p>
          <a:p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 smtClean="0"/>
              <a:t>4. </a:t>
            </a:r>
            <a:r>
              <a:rPr lang="ko-KR" altLang="en-US" b="1" dirty="0" smtClean="0"/>
              <a:t>유엔사보고서 </a:t>
            </a:r>
            <a:r>
              <a:rPr lang="ko-KR" altLang="en-US" b="1" dirty="0" err="1" smtClean="0"/>
              <a:t>법적효력의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부존재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127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2) </a:t>
            </a:r>
            <a:r>
              <a:rPr lang="ko-KR" altLang="en-US" b="1" dirty="0" smtClean="0"/>
              <a:t>미국통합사령부 </a:t>
            </a:r>
            <a:r>
              <a:rPr lang="ko-KR" altLang="en-US" b="1" dirty="0" err="1" smtClean="0"/>
              <a:t>법적지위의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부존재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60784" y="1412875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ko-KR" altLang="en-US" b="1" dirty="0" smtClean="0"/>
              <a:t>미 행정부 전쟁결정의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dirty="0" smtClean="0"/>
              <a:t>    </a:t>
            </a:r>
            <a:r>
              <a:rPr lang="ko-KR" altLang="en-US" dirty="0" smtClean="0"/>
              <a:t>경찰조치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비상사태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 smtClean="0"/>
              <a:t>2.  </a:t>
            </a:r>
            <a:r>
              <a:rPr lang="ko-KR" altLang="en-US" b="1" dirty="0" smtClean="0"/>
              <a:t>미 입법부 전쟁결정의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유엔참여법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514350" indent="-514350">
              <a:buAutoNum type="arabicPeriod" startAt="3"/>
            </a:pPr>
            <a:r>
              <a:rPr lang="ko-KR" altLang="en-US" b="1" dirty="0" smtClean="0"/>
              <a:t>미 사법부 전쟁판단의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dirty="0" smtClean="0"/>
              <a:t>    Youngstown </a:t>
            </a:r>
            <a:r>
              <a:rPr lang="ko-KR" altLang="en-US" dirty="0" smtClean="0"/>
              <a:t>철강회사 소송</a:t>
            </a:r>
            <a:r>
              <a:rPr lang="en-US" altLang="ko-KR" dirty="0" smtClean="0"/>
              <a:t>, 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펜실베니아생명보험사</a:t>
            </a:r>
            <a:r>
              <a:rPr lang="ko-KR" altLang="en-US" dirty="0" smtClean="0"/>
              <a:t> 소송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979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3) 38</a:t>
            </a:r>
            <a:r>
              <a:rPr lang="ko-KR" altLang="en-US" b="1" dirty="0" err="1" smtClean="0"/>
              <a:t>선이북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점령자로서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유엔사지위의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부존재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72815" y="1412875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ko-KR" altLang="en-US" b="1" dirty="0" err="1" smtClean="0"/>
              <a:t>언커크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준비위</a:t>
            </a:r>
            <a:r>
              <a:rPr lang="ko-KR" altLang="en-US" b="1" dirty="0" smtClean="0"/>
              <a:t> 통치권위임결정의 무효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dirty="0" smtClean="0"/>
              <a:t>    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7</a:t>
            </a:r>
            <a:r>
              <a:rPr lang="ko-KR" altLang="en-US" dirty="0" smtClean="0"/>
              <a:t>일 유엔총회 </a:t>
            </a:r>
            <a:r>
              <a:rPr lang="ko-KR" altLang="en-US" dirty="0" err="1" smtClean="0"/>
              <a:t>언커크창설결의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    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</a:t>
            </a:r>
            <a:r>
              <a:rPr lang="en-US" altLang="ko-KR" dirty="0" smtClean="0"/>
              <a:t>12</a:t>
            </a:r>
            <a:r>
              <a:rPr lang="ko-KR" altLang="en-US" dirty="0" smtClean="0"/>
              <a:t>일 </a:t>
            </a:r>
            <a:r>
              <a:rPr lang="ko-KR" altLang="en-US" dirty="0" err="1" smtClean="0"/>
              <a:t>언커크준비위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유엔사에</a:t>
            </a:r>
            <a:r>
              <a:rPr lang="ko-KR" altLang="en-US" dirty="0" smtClean="0"/>
              <a:t> 통치권 임시위임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    1950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</a:t>
            </a:r>
            <a:r>
              <a:rPr lang="en-US" altLang="ko-KR" dirty="0" smtClean="0"/>
              <a:t>26</a:t>
            </a:r>
            <a:r>
              <a:rPr lang="ko-KR" altLang="en-US" dirty="0" smtClean="0"/>
              <a:t>일 </a:t>
            </a:r>
            <a:r>
              <a:rPr lang="ko-KR" altLang="en-US" dirty="0" err="1" smtClean="0"/>
              <a:t>언커크</a:t>
            </a:r>
            <a:r>
              <a:rPr lang="ko-KR" altLang="en-US" dirty="0" smtClean="0"/>
              <a:t> 한국도착과 함께 통치권위임소멸</a:t>
            </a: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514350" indent="-514350">
              <a:buAutoNum type="arabicPeriod" startAt="2"/>
            </a:pPr>
            <a:r>
              <a:rPr lang="ko-KR" altLang="en-US" b="1" dirty="0" err="1" smtClean="0"/>
              <a:t>언커크</a:t>
            </a:r>
            <a:r>
              <a:rPr lang="ko-KR" altLang="en-US" b="1" dirty="0" smtClean="0"/>
              <a:t> 해체로 인한 위임주체의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1973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언커크</a:t>
            </a:r>
            <a:r>
              <a:rPr lang="ko-KR" altLang="en-US" dirty="0" smtClean="0"/>
              <a:t> 해체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270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b="1" dirty="0" smtClean="0"/>
              <a:t>4) </a:t>
            </a:r>
            <a:r>
              <a:rPr lang="ko-KR" altLang="en-US" b="1" dirty="0" err="1" smtClean="0"/>
              <a:t>주일유엔사후방사령부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법지위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부존재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36721" y="1412875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ko-KR" altLang="en-US" b="1" dirty="0" smtClean="0"/>
              <a:t>요시다</a:t>
            </a:r>
            <a:r>
              <a:rPr lang="en-US" altLang="ko-KR" b="1" dirty="0" smtClean="0"/>
              <a:t>-</a:t>
            </a:r>
            <a:r>
              <a:rPr lang="ko-KR" altLang="en-US" b="1" dirty="0" err="1" smtClean="0"/>
              <a:t>애치슨</a:t>
            </a:r>
            <a:r>
              <a:rPr lang="ko-KR" altLang="en-US" b="1" dirty="0" smtClean="0"/>
              <a:t> 교환공문</a:t>
            </a:r>
            <a:r>
              <a:rPr lang="en-US" altLang="ko-KR" b="1" dirty="0" smtClean="0"/>
              <a:t>(1951.9.8)</a:t>
            </a:r>
            <a:r>
              <a:rPr lang="ko-KR" altLang="en-US" b="1" dirty="0" smtClean="0"/>
              <a:t>의 </a:t>
            </a:r>
            <a:r>
              <a:rPr lang="ko-KR" altLang="en-US" b="1" dirty="0" err="1" smtClean="0"/>
              <a:t>불성립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dirty="0" smtClean="0"/>
              <a:t>   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한국에서의 유엔조치를 </a:t>
            </a:r>
            <a:r>
              <a:rPr lang="ko-KR" altLang="en-US" dirty="0" smtClean="0"/>
              <a:t>위하여 일본정부는 시설과 </a:t>
            </a:r>
            <a:r>
              <a:rPr lang="ko-KR" altLang="en-US" dirty="0" smtClean="0"/>
              <a:t>역무를 지원한다</a:t>
            </a:r>
            <a:r>
              <a:rPr lang="en-US" altLang="ko-KR" dirty="0" smtClean="0"/>
              <a:t>.’</a:t>
            </a:r>
          </a:p>
          <a:p>
            <a:pPr marL="514350" indent="-514350">
              <a:buAutoNum type="arabicPeriod"/>
            </a:pPr>
            <a:endParaRPr lang="en-US" altLang="ko-KR" dirty="0" smtClean="0"/>
          </a:p>
          <a:p>
            <a:pPr marL="514350" indent="-514350">
              <a:buAutoNum type="arabicPeriod"/>
            </a:pPr>
            <a:endParaRPr lang="en-US" altLang="ko-KR" dirty="0"/>
          </a:p>
          <a:p>
            <a:pPr marL="0" indent="0">
              <a:buNone/>
            </a:pPr>
            <a:r>
              <a:rPr lang="en-US" altLang="ko-KR" b="1" dirty="0" smtClean="0"/>
              <a:t>2. </a:t>
            </a:r>
            <a:r>
              <a:rPr lang="ko-KR" altLang="en-US" b="1" dirty="0" smtClean="0"/>
              <a:t>일본헌법</a:t>
            </a:r>
            <a:r>
              <a:rPr lang="en-US" altLang="ko-KR" b="1" dirty="0" smtClean="0"/>
              <a:t>9</a:t>
            </a:r>
            <a:r>
              <a:rPr lang="ko-KR" altLang="en-US" b="1" dirty="0" smtClean="0"/>
              <a:t>조와의 충돌에 의한 주일유엔군소파의 </a:t>
            </a:r>
            <a:r>
              <a:rPr lang="ko-KR" altLang="en-US" b="1" dirty="0" err="1" smtClean="0"/>
              <a:t>불성립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dirty="0" smtClean="0"/>
              <a:t>   미일안보조약개정</a:t>
            </a:r>
            <a:r>
              <a:rPr lang="en-US" altLang="ko-KR" dirty="0" smtClean="0"/>
              <a:t>(1960)</a:t>
            </a:r>
            <a:r>
              <a:rPr lang="ko-KR" altLang="en-US" dirty="0" smtClean="0"/>
              <a:t>시 비밀협약으로 </a:t>
            </a:r>
            <a:r>
              <a:rPr lang="ko-KR" altLang="en-US" dirty="0" err="1" smtClean="0"/>
              <a:t>사전협의제</a:t>
            </a:r>
            <a:r>
              <a:rPr lang="ko-KR" altLang="en-US" dirty="0" smtClean="0"/>
              <a:t> 제외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8954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b="1" dirty="0" smtClean="0">
                <a:solidFill>
                  <a:schemeClr val="accent5"/>
                </a:solidFill>
              </a:rPr>
              <a:t>(2) </a:t>
            </a:r>
            <a:r>
              <a:rPr lang="ko-KR" altLang="en-US" b="1" dirty="0" smtClean="0">
                <a:solidFill>
                  <a:schemeClr val="accent5"/>
                </a:solidFill>
              </a:rPr>
              <a:t>정전협정의 </a:t>
            </a:r>
            <a:r>
              <a:rPr lang="ko-KR" altLang="en-US" b="1" dirty="0" err="1" smtClean="0">
                <a:solidFill>
                  <a:schemeClr val="accent5"/>
                </a:solidFill>
              </a:rPr>
              <a:t>부존재</a:t>
            </a:r>
            <a:endParaRPr lang="ko-KR" altLang="en-US" b="1" dirty="0">
              <a:solidFill>
                <a:schemeClr val="accent5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412875"/>
            <a:ext cx="10515600" cy="4351338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ko-KR" altLang="en-US" b="1" dirty="0" smtClean="0">
                <a:solidFill>
                  <a:schemeClr val="accent1"/>
                </a:solidFill>
              </a:rPr>
              <a:t>정전협정 형식문제로서의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부존재</a:t>
            </a:r>
            <a:endParaRPr lang="en-US" altLang="ko-KR" b="1" dirty="0" smtClean="0">
              <a:solidFill>
                <a:schemeClr val="accent1"/>
              </a:solidFill>
            </a:endParaRPr>
          </a:p>
          <a:p>
            <a:pPr marL="514350" indent="-514350">
              <a:buAutoNum type="arabicParenR"/>
            </a:pPr>
            <a:endParaRPr lang="en-US" altLang="ko-KR" b="1" dirty="0" smtClean="0">
              <a:solidFill>
                <a:schemeClr val="accent1"/>
              </a:solidFill>
            </a:endParaRPr>
          </a:p>
          <a:p>
            <a:pPr marL="514350" indent="-514350">
              <a:buAutoNum type="arabicParenR"/>
            </a:pPr>
            <a:r>
              <a:rPr lang="ko-KR" altLang="en-US" b="1" dirty="0" smtClean="0">
                <a:solidFill>
                  <a:schemeClr val="accent1"/>
                </a:solidFill>
              </a:rPr>
              <a:t>정전협정 내용문제로서의 </a:t>
            </a:r>
            <a:r>
              <a:rPr lang="ko-KR" altLang="en-US" b="1" dirty="0" err="1" smtClean="0">
                <a:solidFill>
                  <a:schemeClr val="accent1"/>
                </a:solidFill>
              </a:rPr>
              <a:t>부존재</a:t>
            </a:r>
            <a:endParaRPr lang="en-US" altLang="ko-KR" b="1" dirty="0" smtClean="0">
              <a:solidFill>
                <a:schemeClr val="accent1"/>
              </a:solidFill>
            </a:endParaRPr>
          </a:p>
          <a:p>
            <a:pPr marL="514350" indent="-514350">
              <a:buAutoNum type="arabicParenR"/>
            </a:pPr>
            <a:endParaRPr lang="en-US" altLang="ko-KR" b="1" dirty="0" smtClean="0">
              <a:solidFill>
                <a:schemeClr val="accent1"/>
              </a:solidFill>
            </a:endParaRPr>
          </a:p>
          <a:p>
            <a:pPr marL="514350" indent="-514350">
              <a:buAutoNum type="arabicParenR"/>
            </a:pPr>
            <a:r>
              <a:rPr lang="ko-KR" altLang="en-US" b="1" dirty="0" smtClean="0">
                <a:solidFill>
                  <a:schemeClr val="accent1"/>
                </a:solidFill>
              </a:rPr>
              <a:t>정전협정 효력의 무효</a:t>
            </a:r>
            <a:endParaRPr lang="ko-KR" altLang="en-US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36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1) </a:t>
            </a:r>
            <a:r>
              <a:rPr lang="ko-KR" altLang="en-US" dirty="0" smtClean="0"/>
              <a:t>정전협정 형식문제로서의 </a:t>
            </a:r>
            <a:r>
              <a:rPr lang="ko-KR" altLang="en-US" dirty="0" err="1" smtClean="0"/>
              <a:t>부존재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94611" y="1412875"/>
            <a:ext cx="10515600" cy="4351338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ko-KR" altLang="en-US" b="1" dirty="0" smtClean="0"/>
              <a:t>정전협정체결주체로서의 </a:t>
            </a:r>
            <a:r>
              <a:rPr lang="ko-KR" altLang="en-US" b="1" dirty="0" smtClean="0"/>
              <a:t>한국의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b="1" dirty="0" smtClean="0"/>
              <a:t>    </a:t>
            </a:r>
            <a:r>
              <a:rPr lang="ko-KR" altLang="en-US" dirty="0" smtClean="0"/>
              <a:t>한국은 정전협정의 제</a:t>
            </a:r>
            <a:r>
              <a:rPr lang="en-US" altLang="ko-KR" dirty="0" smtClean="0"/>
              <a:t>3</a:t>
            </a:r>
            <a:r>
              <a:rPr lang="ko-KR" altLang="en-US" dirty="0" smtClean="0"/>
              <a:t>자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이승만 </a:t>
            </a:r>
            <a:r>
              <a:rPr lang="ko-KR" altLang="en-US" dirty="0" err="1" smtClean="0"/>
              <a:t>군통수권</a:t>
            </a:r>
            <a:r>
              <a:rPr lang="ko-KR" altLang="en-US" dirty="0" smtClean="0"/>
              <a:t> 이양의 </a:t>
            </a:r>
            <a:r>
              <a:rPr lang="ko-KR" altLang="en-US" dirty="0" err="1" smtClean="0"/>
              <a:t>부존재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b="1" dirty="0" smtClean="0"/>
              <a:t>    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2. </a:t>
            </a:r>
            <a:r>
              <a:rPr lang="ko-KR" altLang="en-US" b="1" dirty="0" smtClean="0"/>
              <a:t>정전협정체결주체로서의 유엔의 </a:t>
            </a:r>
            <a:r>
              <a:rPr lang="ko-KR" altLang="en-US" b="1" dirty="0" err="1" smtClean="0"/>
              <a:t>부존재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    </a:t>
            </a:r>
            <a:r>
              <a:rPr lang="ko-KR" altLang="en-US" dirty="0" smtClean="0"/>
              <a:t>유엔승인의 존재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 smtClean="0"/>
              <a:t>3. </a:t>
            </a:r>
            <a:r>
              <a:rPr lang="ko-KR" altLang="en-US" b="1" dirty="0" smtClean="0"/>
              <a:t>서명자오류에 </a:t>
            </a:r>
            <a:r>
              <a:rPr lang="ko-KR" altLang="en-US" b="1" dirty="0" smtClean="0"/>
              <a:t>의한 </a:t>
            </a:r>
            <a:r>
              <a:rPr lang="ko-KR" altLang="en-US" b="1" dirty="0" smtClean="0"/>
              <a:t>협정의 </a:t>
            </a:r>
            <a:r>
              <a:rPr lang="ko-KR" altLang="en-US" b="1" dirty="0" err="1" smtClean="0"/>
              <a:t>불성립</a:t>
            </a:r>
            <a:endParaRPr lang="en-US" altLang="ko-KR" b="1" dirty="0" smtClean="0"/>
          </a:p>
          <a:p>
            <a:pPr marL="0" indent="0">
              <a:buNone/>
            </a:pPr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68054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2) </a:t>
            </a:r>
            <a:r>
              <a:rPr lang="ko-KR" altLang="en-US" dirty="0"/>
              <a:t>정전협정 </a:t>
            </a:r>
            <a:r>
              <a:rPr lang="ko-KR" altLang="en-US" dirty="0" smtClean="0"/>
              <a:t>내용문제로서의 </a:t>
            </a:r>
            <a:r>
              <a:rPr lang="ko-KR" altLang="en-US" dirty="0" err="1"/>
              <a:t>부존재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36721" y="141287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ko-KR" b="1" dirty="0" smtClean="0"/>
              <a:t>1. </a:t>
            </a:r>
            <a:r>
              <a:rPr lang="ko-KR" altLang="en-US" b="1" dirty="0" smtClean="0"/>
              <a:t>유엔사의 </a:t>
            </a:r>
            <a:r>
              <a:rPr lang="ko-KR" altLang="en-US" b="1" dirty="0" err="1" smtClean="0"/>
              <a:t>점령자</a:t>
            </a:r>
            <a:r>
              <a:rPr lang="ko-KR" altLang="en-US" b="1" dirty="0" smtClean="0"/>
              <a:t> 지위가 갖는 위헌성으로 인한 협정 </a:t>
            </a:r>
            <a:r>
              <a:rPr lang="ko-KR" altLang="en-US" b="1" dirty="0" err="1" smtClean="0"/>
              <a:t>불성립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dirty="0" smtClean="0"/>
              <a:t>   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순전히 군사적 성질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포함되는 점령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</a:t>
            </a:r>
            <a:r>
              <a:rPr lang="ko-KR" altLang="en-US" dirty="0" smtClean="0"/>
              <a:t>정전점령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정전협정에 근거한 점령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영토전체에 적용되는 점령</a:t>
            </a:r>
            <a:endParaRPr lang="en-US" altLang="ko-KR" dirty="0" smtClean="0"/>
          </a:p>
          <a:p>
            <a:pPr marL="514350" indent="-514350">
              <a:buAutoNum type="arabicPeriod"/>
            </a:pPr>
            <a:endParaRPr lang="en-US" altLang="ko-KR" dirty="0"/>
          </a:p>
          <a:p>
            <a:pPr marL="0" indent="0">
              <a:buNone/>
            </a:pPr>
            <a:r>
              <a:rPr lang="en-US" altLang="ko-KR" b="1" dirty="0" smtClean="0"/>
              <a:t>2. </a:t>
            </a:r>
            <a:r>
              <a:rPr lang="ko-KR" altLang="en-US" b="1" dirty="0" smtClean="0"/>
              <a:t>정전협정의 예외상태로 인한 협정 </a:t>
            </a:r>
            <a:r>
              <a:rPr lang="ko-KR" altLang="en-US" b="1" dirty="0" err="1" smtClean="0"/>
              <a:t>불성립</a:t>
            </a:r>
            <a:endParaRPr lang="en-US" altLang="ko-KR" b="1" dirty="0" smtClean="0"/>
          </a:p>
          <a:p>
            <a:pPr marL="0" indent="0">
              <a:buNone/>
            </a:pPr>
            <a:r>
              <a:rPr lang="ko-KR" altLang="en-US" dirty="0" smtClean="0"/>
              <a:t>    헌법 밖에서 헌법을 규정하는 예외상태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333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3) </a:t>
            </a:r>
            <a:r>
              <a:rPr lang="ko-KR" altLang="en-US" dirty="0" smtClean="0"/>
              <a:t>정전협정 효력의 무효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811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ko-KR" altLang="en-US" dirty="0" err="1" smtClean="0"/>
              <a:t>협정파기권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유엔사군정위는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군정위의</a:t>
            </a:r>
            <a:r>
              <a:rPr lang="ko-KR" altLang="en-US" dirty="0" smtClean="0"/>
              <a:t> 잔여부분이 아니다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정전협정 잔여부분 준수의 부당성</a:t>
            </a:r>
            <a:endParaRPr lang="en-US" altLang="ko-KR" dirty="0"/>
          </a:p>
          <a:p>
            <a:pPr marL="0" indent="0" algn="just">
              <a:buNone/>
            </a:pPr>
            <a:r>
              <a:rPr lang="ko-KR" altLang="en-US" dirty="0" smtClean="0"/>
              <a:t>역사적인 판문점선언이행을 위한 군사분야합의서는 정전협정 대체성격</a:t>
            </a:r>
            <a:endParaRPr lang="en-US" altLang="ko-KR" dirty="0" smtClean="0"/>
          </a:p>
          <a:p>
            <a:pPr marL="0" indent="0" algn="just">
              <a:buNone/>
            </a:pPr>
            <a:r>
              <a:rPr lang="ko-KR" altLang="en-US" dirty="0" smtClean="0"/>
              <a:t>정전협정의 </a:t>
            </a:r>
            <a:r>
              <a:rPr lang="ko-KR" altLang="en-US" dirty="0" err="1" smtClean="0"/>
              <a:t>부존재와</a:t>
            </a:r>
            <a:r>
              <a:rPr lang="ko-KR" altLang="en-US" dirty="0" smtClean="0"/>
              <a:t> 효력 무효</a:t>
            </a:r>
            <a:r>
              <a:rPr lang="en-US" altLang="ko-KR" dirty="0" smtClean="0"/>
              <a:t>, 9.19</a:t>
            </a:r>
            <a:r>
              <a:rPr lang="ko-KR" altLang="en-US" dirty="0" smtClean="0"/>
              <a:t>군사합의서는 국내법적 효력</a:t>
            </a:r>
            <a:endParaRPr lang="en-US" altLang="ko-KR" dirty="0" smtClean="0"/>
          </a:p>
          <a:p>
            <a:pPr marL="0" indent="0" algn="just">
              <a:buNone/>
            </a:pPr>
            <a:r>
              <a:rPr lang="ko-KR" altLang="en-US" dirty="0" smtClean="0"/>
              <a:t>평화협정 당사자적격을 공고히 하기 위해서도 </a:t>
            </a:r>
            <a:r>
              <a:rPr lang="en-US" altLang="ko-KR" dirty="0" smtClean="0"/>
              <a:t>9.19</a:t>
            </a:r>
            <a:r>
              <a:rPr lang="ko-KR" altLang="en-US" dirty="0" smtClean="0"/>
              <a:t>군사합의 이행이 유리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4503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 smtClean="0">
                <a:solidFill>
                  <a:schemeClr val="accent5"/>
                </a:solidFill>
              </a:rPr>
              <a:t>(3) </a:t>
            </a:r>
            <a:r>
              <a:rPr lang="ko-KR" altLang="en-US" dirty="0" smtClean="0">
                <a:solidFill>
                  <a:schemeClr val="accent5"/>
                </a:solidFill>
              </a:rPr>
              <a:t>대책</a:t>
            </a:r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sz="2000" b="1" dirty="0" smtClean="0">
                <a:solidFill>
                  <a:schemeClr val="accent1"/>
                </a:solidFill>
              </a:rPr>
              <a:t>1) </a:t>
            </a:r>
            <a:r>
              <a:rPr lang="ko-KR" altLang="en-US" sz="2000" b="1" dirty="0" smtClean="0">
                <a:solidFill>
                  <a:schemeClr val="accent1"/>
                </a:solidFill>
              </a:rPr>
              <a:t>대 유엔외교</a:t>
            </a:r>
            <a:endParaRPr lang="en-US" altLang="ko-KR" sz="2000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ko-KR" altLang="en-US" sz="2000" dirty="0" smtClean="0"/>
              <a:t>    </a:t>
            </a:r>
            <a:r>
              <a:rPr lang="ko-KR" altLang="en-US" sz="2000" dirty="0" err="1" smtClean="0"/>
              <a:t>유엔사깃발사용승인철회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유엔명칭사용철회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안보리 무력승인결의 철회</a:t>
            </a:r>
            <a:endParaRPr lang="en-US" altLang="ko-KR" sz="2000" dirty="0" smtClean="0"/>
          </a:p>
          <a:p>
            <a:pPr marL="0" indent="0">
              <a:buNone/>
            </a:pP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b="1" dirty="0" smtClean="0">
                <a:solidFill>
                  <a:schemeClr val="accent1"/>
                </a:solidFill>
              </a:rPr>
              <a:t>2) </a:t>
            </a:r>
            <a:r>
              <a:rPr lang="ko-KR" altLang="en-US" sz="2000" b="1" dirty="0" smtClean="0">
                <a:solidFill>
                  <a:schemeClr val="accent1"/>
                </a:solidFill>
              </a:rPr>
              <a:t>대 미국외교</a:t>
            </a:r>
            <a:endParaRPr lang="en-US" altLang="ko-KR" sz="2000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sz="2000" dirty="0" smtClean="0"/>
              <a:t>   </a:t>
            </a:r>
            <a:r>
              <a:rPr lang="ko-KR" altLang="en-US" sz="2000" dirty="0" err="1" smtClean="0"/>
              <a:t>유엔사해체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 marL="457200" indent="-457200">
              <a:buAutoNum type="arabicParenR"/>
            </a:pP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b="1" dirty="0" smtClean="0">
                <a:solidFill>
                  <a:schemeClr val="accent1"/>
                </a:solidFill>
              </a:rPr>
              <a:t>3) </a:t>
            </a:r>
            <a:r>
              <a:rPr lang="ko-KR" altLang="en-US" sz="2000" b="1" dirty="0" smtClean="0">
                <a:solidFill>
                  <a:schemeClr val="accent1"/>
                </a:solidFill>
              </a:rPr>
              <a:t>대 일본외교</a:t>
            </a:r>
            <a:endParaRPr lang="en-US" altLang="ko-KR" sz="2000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sz="2000" dirty="0" smtClean="0"/>
              <a:t>    </a:t>
            </a:r>
            <a:r>
              <a:rPr lang="ko-KR" altLang="en-US" sz="2000" dirty="0" smtClean="0"/>
              <a:t>요시다</a:t>
            </a:r>
            <a:r>
              <a:rPr lang="en-US" altLang="ko-KR" sz="2000" dirty="0" smtClean="0"/>
              <a:t>-</a:t>
            </a:r>
            <a:r>
              <a:rPr lang="ko-KR" altLang="en-US" sz="2000" dirty="0" err="1" smtClean="0"/>
              <a:t>애치슨</a:t>
            </a:r>
            <a:r>
              <a:rPr lang="ko-KR" altLang="en-US" sz="2000" dirty="0" smtClean="0"/>
              <a:t> 교환공문상 유엔조치 </a:t>
            </a:r>
            <a:r>
              <a:rPr lang="ko-KR" altLang="en-US" sz="2000" dirty="0" err="1" smtClean="0"/>
              <a:t>부존재에</a:t>
            </a:r>
            <a:r>
              <a:rPr lang="ko-KR" altLang="en-US" sz="2000" dirty="0" smtClean="0"/>
              <a:t> 대한 양해각서</a:t>
            </a:r>
            <a:endParaRPr lang="en-US" altLang="ko-KR" sz="2000" dirty="0" smtClean="0"/>
          </a:p>
          <a:p>
            <a:pPr marL="0" indent="0">
              <a:buNone/>
            </a:pPr>
            <a:endParaRPr lang="en-US" altLang="ko-KR" sz="2000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sz="2000" b="1" dirty="0" smtClean="0">
                <a:solidFill>
                  <a:schemeClr val="accent1"/>
                </a:solidFill>
              </a:rPr>
              <a:t>4) </a:t>
            </a:r>
            <a:r>
              <a:rPr lang="ko-KR" altLang="en-US" sz="2000" b="1" dirty="0" smtClean="0">
                <a:solidFill>
                  <a:schemeClr val="accent1"/>
                </a:solidFill>
              </a:rPr>
              <a:t>주권차원 </a:t>
            </a:r>
            <a:endParaRPr lang="en-US" altLang="ko-KR" sz="2000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US" altLang="ko-KR" sz="2000" b="1" dirty="0">
                <a:solidFill>
                  <a:schemeClr val="accent1"/>
                </a:solidFill>
              </a:rPr>
              <a:t> </a:t>
            </a:r>
            <a:r>
              <a:rPr lang="en-US" altLang="ko-KR" sz="2000" b="1" dirty="0" smtClean="0">
                <a:solidFill>
                  <a:schemeClr val="accent1"/>
                </a:solidFill>
              </a:rPr>
              <a:t>   </a:t>
            </a:r>
            <a:r>
              <a:rPr lang="ko-KR" altLang="en-US" sz="2000" dirty="0" smtClean="0"/>
              <a:t>정전협정 </a:t>
            </a:r>
            <a:r>
              <a:rPr lang="ko-KR" altLang="en-US" sz="2000" dirty="0" err="1" smtClean="0"/>
              <a:t>부존재</a:t>
            </a:r>
            <a:r>
              <a:rPr lang="ko-KR" altLang="en-US" sz="2000" dirty="0" smtClean="0"/>
              <a:t> 선언과 </a:t>
            </a:r>
            <a:r>
              <a:rPr lang="en-US" altLang="ko-KR" sz="2000" dirty="0" smtClean="0"/>
              <a:t>9.19</a:t>
            </a:r>
            <a:r>
              <a:rPr lang="ko-KR" altLang="en-US" sz="2000" dirty="0" smtClean="0"/>
              <a:t>군사합의서 이행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43254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383</Words>
  <Application>Microsoft Office PowerPoint</Application>
  <PresentationFormat>와이드스크린</PresentationFormat>
  <Paragraphs>91</Paragraphs>
  <Slides>11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유엔사 지위의 현황과 쟁점</vt:lpstr>
      <vt:lpstr>(1) 유엔사 법적지위의 부존재</vt:lpstr>
      <vt:lpstr>1) 유엔기구로서 유엔사지위의 부존재</vt:lpstr>
      <vt:lpstr>2) 미국통합사령부 법적지위의 부존재</vt:lpstr>
      <vt:lpstr>3) 38선이북 점령자로서 유엔사지위의 부존재</vt:lpstr>
      <vt:lpstr>4) 주일유엔사후방사령부 법지위 부존재</vt:lpstr>
      <vt:lpstr>(2) 정전협정의 부존재</vt:lpstr>
      <vt:lpstr>1) 정전협정 형식문제로서의 부존재</vt:lpstr>
      <vt:lpstr>2) 정전협정 내용문제로서의 부존재</vt:lpstr>
      <vt:lpstr>3) 정전협정 효력의 무효</vt:lpstr>
      <vt:lpstr>(3) 대책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유엔사지위의 현황과 쟁점</dc:title>
  <dc:creator>siwoophoto</dc:creator>
  <cp:lastModifiedBy>siwoophoto</cp:lastModifiedBy>
  <cp:revision>19</cp:revision>
  <dcterms:created xsi:type="dcterms:W3CDTF">2021-01-10T07:36:43Z</dcterms:created>
  <dcterms:modified xsi:type="dcterms:W3CDTF">2021-01-10T14:05:43Z</dcterms:modified>
</cp:coreProperties>
</file>